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7"/>
  </p:notesMasterIdLst>
  <p:handoutMasterIdLst>
    <p:handoutMasterId r:id="rId28"/>
  </p:handoutMasterIdLst>
  <p:sldIdLst>
    <p:sldId id="422" r:id="rId5"/>
    <p:sldId id="443" r:id="rId6"/>
    <p:sldId id="420" r:id="rId7"/>
    <p:sldId id="445" r:id="rId8"/>
    <p:sldId id="412" r:id="rId9"/>
    <p:sldId id="423" r:id="rId10"/>
    <p:sldId id="416" r:id="rId11"/>
    <p:sldId id="424" r:id="rId12"/>
    <p:sldId id="430" r:id="rId13"/>
    <p:sldId id="431" r:id="rId14"/>
    <p:sldId id="432" r:id="rId15"/>
    <p:sldId id="429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2" r:id="rId24"/>
    <p:sldId id="444" r:id="rId25"/>
    <p:sldId id="44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28DA-7024-1247-AA82-EF7ADEA2079E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72725-0F46-2746-989B-A2688785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0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0F9BB-CE21-CA40-8722-2FC7E446A018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7F4B-98C0-864E-B9D5-B7F045F3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6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am</a:t>
            </a:r>
            <a:r>
              <a:rPr lang="en-US" baseline="0" dirty="0" smtClean="0"/>
              <a:t> in Ottawa Canada, what vector would I need to get me to California? Start by identifying the magnitude (distance) and then the direction.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7F4B-98C0-864E-B9D5-B7F045F3DE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0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10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1323439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Lesson 14 </a:t>
            </a:r>
          </a:p>
          <a:p>
            <a:pPr algn="ctr"/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Geometric Vectors</a:t>
            </a:r>
          </a:p>
          <a:p>
            <a:pPr algn="ctr"/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2.23.16</a:t>
            </a:r>
            <a:endParaRPr lang="en-US" sz="2000" b="1" dirty="0" smtClean="0">
              <a:solidFill>
                <a:schemeClr val="accent5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Warm</a:t>
            </a:r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-Up!</a:t>
            </a:r>
            <a:endParaRPr lang="en-US" sz="20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1929"/>
            <a:ext cx="91440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sz="2800" dirty="0" smtClean="0">
                <a:latin typeface="Cambria Math"/>
                <a:cs typeface="Cambria Math"/>
              </a:rPr>
              <a:t>Evaluate the following:</a:t>
            </a:r>
          </a:p>
          <a:p>
            <a:pPr marL="514350" indent="-514350">
              <a:buAutoNum type="arabicParenBoth"/>
            </a:pPr>
            <a:endParaRPr lang="en-US" sz="2800" dirty="0">
              <a:latin typeface="Cambria Math"/>
              <a:cs typeface="Cambria Math"/>
            </a:endParaRPr>
          </a:p>
          <a:p>
            <a:pPr marL="514350" indent="-514350">
              <a:buAutoNum type="arabicParenBoth"/>
            </a:pPr>
            <a:endParaRPr lang="en-US" sz="2800" dirty="0" smtClean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(2) Draw an angle that is 210°.</a:t>
            </a:r>
          </a:p>
          <a:p>
            <a:endParaRPr lang="en-US" sz="2800" dirty="0">
              <a:latin typeface="Cambria Math"/>
              <a:cs typeface="Cambria Math"/>
            </a:endParaRPr>
          </a:p>
          <a:p>
            <a:endParaRPr lang="en-US" sz="2800" dirty="0" smtClean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(3) Draw an angle that is -210°.</a:t>
            </a:r>
          </a:p>
          <a:p>
            <a:endParaRPr lang="en-US" sz="2800" dirty="0">
              <a:latin typeface="Cambria Math"/>
              <a:cs typeface="Cambria Math"/>
            </a:endParaRPr>
          </a:p>
          <a:p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(4) Using the words North, South, East, and West, how would you describe 210°? What about -210°?</a:t>
            </a:r>
            <a:endParaRPr lang="en-US" sz="2800" dirty="0">
              <a:latin typeface="Cambria Math"/>
              <a:cs typeface="Cambria Math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613" y="1432254"/>
            <a:ext cx="3140933" cy="118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/>
                <a:cs typeface="Cambria Math"/>
              </a:rPr>
              <a:t>As a class we will demonstrate the Tip to Tail Method. </a:t>
            </a:r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Vector 1: Magnitude – 3 students long</a:t>
            </a:r>
          </a:p>
          <a:p>
            <a:r>
              <a:rPr lang="en-US" sz="2800" dirty="0">
                <a:latin typeface="Cambria Math"/>
                <a:cs typeface="Cambria Math"/>
              </a:rPr>
              <a:t>	</a:t>
            </a:r>
            <a:r>
              <a:rPr lang="en-US" sz="2800" dirty="0" smtClean="0">
                <a:latin typeface="Cambria Math"/>
                <a:cs typeface="Cambria Math"/>
              </a:rPr>
              <a:t>		</a:t>
            </a:r>
            <a:r>
              <a:rPr lang="en-US" sz="2800" dirty="0">
                <a:latin typeface="Cambria Math"/>
                <a:cs typeface="Cambria Math"/>
              </a:rPr>
              <a:t> </a:t>
            </a:r>
            <a:r>
              <a:rPr lang="en-US" sz="2800" dirty="0" smtClean="0">
                <a:latin typeface="Cambria Math"/>
                <a:cs typeface="Cambria Math"/>
              </a:rPr>
              <a:t>Direction - 90° 	 	</a:t>
            </a:r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Vector 2: Magnitude – 4 students long</a:t>
            </a:r>
          </a:p>
          <a:p>
            <a:r>
              <a:rPr lang="en-US" sz="2800" dirty="0">
                <a:latin typeface="Cambria Math"/>
                <a:cs typeface="Cambria Math"/>
              </a:rPr>
              <a:t>	</a:t>
            </a:r>
            <a:r>
              <a:rPr lang="en-US" sz="2800" dirty="0" smtClean="0">
                <a:latin typeface="Cambria Math"/>
                <a:cs typeface="Cambria Math"/>
              </a:rPr>
              <a:t>		 Direction - 0°</a:t>
            </a:r>
          </a:p>
          <a:p>
            <a:r>
              <a:rPr lang="en-US" sz="2800" dirty="0" smtClean="0">
                <a:latin typeface="Cambria Math"/>
                <a:cs typeface="Cambria Math"/>
              </a:rPr>
              <a:t>Resultant: Magnitude - ? students long</a:t>
            </a:r>
          </a:p>
          <a:p>
            <a:r>
              <a:rPr lang="en-US" sz="2800" dirty="0">
                <a:latin typeface="Cambria Math"/>
                <a:cs typeface="Cambria Math"/>
              </a:rPr>
              <a:t>	</a:t>
            </a:r>
            <a:r>
              <a:rPr lang="en-US" sz="2800" dirty="0" smtClean="0">
                <a:latin typeface="Cambria Math"/>
                <a:cs typeface="Cambria Math"/>
              </a:rPr>
              <a:t>		   Direction - ?°</a:t>
            </a:r>
          </a:p>
          <a:p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Lets add students diagonally until we can fit enough. </a:t>
            </a:r>
          </a:p>
          <a:p>
            <a:r>
              <a:rPr lang="en-US" sz="2800" dirty="0" smtClean="0">
                <a:latin typeface="Cambria Math"/>
                <a:cs typeface="Cambria Math"/>
              </a:rPr>
              <a:t>How do we find the degree? </a:t>
            </a:r>
          </a:p>
        </p:txBody>
      </p:sp>
    </p:spTree>
    <p:extLst>
      <p:ext uri="{BB962C8B-B14F-4D97-AF65-F5344CB8AC3E}">
        <p14:creationId xmlns:p14="http://schemas.microsoft.com/office/powerpoint/2010/main" val="178823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Cambria Math"/>
                <a:cs typeface="Cambria Math"/>
              </a:rPr>
              <a:t>Triangle Method (Tip to Tail)</a:t>
            </a:r>
          </a:p>
          <a:p>
            <a:pPr marL="514350" indent="-514350">
              <a:buFont typeface="Courier New"/>
              <a:buChar char="o"/>
            </a:pPr>
            <a:r>
              <a:rPr lang="en-US" sz="2800" dirty="0">
                <a:latin typeface="Cambria Math"/>
                <a:cs typeface="Cambria Math"/>
              </a:rPr>
              <a:t>Redraw vectors and connect the tip of one vector to the </a:t>
            </a:r>
            <a:r>
              <a:rPr lang="en-US" sz="2800" dirty="0" smtClean="0">
                <a:latin typeface="Cambria Math"/>
                <a:cs typeface="Cambria Math"/>
              </a:rPr>
              <a:t>tail (initial position) of </a:t>
            </a:r>
            <a:r>
              <a:rPr lang="en-US" sz="2800" dirty="0">
                <a:latin typeface="Cambria Math"/>
                <a:cs typeface="Cambria Math"/>
              </a:rPr>
              <a:t>another vector.</a:t>
            </a:r>
          </a:p>
          <a:p>
            <a:pPr marL="514350" indent="-514350">
              <a:buFont typeface="Courier New"/>
              <a:buChar char="o"/>
            </a:pPr>
            <a:r>
              <a:rPr lang="en-US" sz="2800" dirty="0">
                <a:latin typeface="Cambria Math"/>
                <a:cs typeface="Cambria Math"/>
              </a:rPr>
              <a:t>Draw the resultant from the initial position to the end of the ray for the second ray.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199" y="3572106"/>
            <a:ext cx="5400675" cy="237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5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88587"/>
              </p:ext>
            </p:extLst>
          </p:nvPr>
        </p:nvGraphicFramePr>
        <p:xfrm>
          <a:off x="492124" y="2016476"/>
          <a:ext cx="8004175" cy="376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Document" r:id="rId3" imgW="6997700" imgH="3289300" progId="Word.Document.12">
                  <p:embed/>
                </p:oleObj>
              </mc:Choice>
              <mc:Fallback>
                <p:oleObj name="Document" r:id="rId3" imgW="6997700" imgH="3289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124" y="2016476"/>
                        <a:ext cx="8004175" cy="376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508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Obviously, it is not probable for us to run around Earth using a protractor and ruler to find vectors… There must be an easier way using math…</a:t>
            </a:r>
          </a:p>
          <a:p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What if we have a plane flying at 210 mph east and wind going 150 mph south. What would be the resultant.</a:t>
            </a:r>
          </a:p>
          <a:p>
            <a:endParaRPr lang="en-US" sz="2800" dirty="0" smtClean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9688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What if I changed the scenario a tad bit…</a:t>
            </a:r>
          </a:p>
          <a:p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What if we have a plane flying at 210 mph at 34° and wind going 150 mph at an angle of 112°. What would be the resultant.</a:t>
            </a:r>
          </a:p>
          <a:p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latin typeface="Cambria Math"/>
                <a:cs typeface="Cambria Math"/>
              </a:rPr>
              <a:t>W</a:t>
            </a:r>
            <a:r>
              <a:rPr lang="en-US" sz="2800" dirty="0" smtClean="0">
                <a:solidFill>
                  <a:srgbClr val="008000"/>
                </a:solidFill>
                <a:latin typeface="Cambria Math"/>
                <a:cs typeface="Cambria Math"/>
              </a:rPr>
              <a:t>e need some right triangles, hence we can create right triangles by breaking up the vectors into components! </a:t>
            </a:r>
            <a:r>
              <a:rPr lang="en-US" sz="2800" dirty="0" smtClean="0">
                <a:solidFill>
                  <a:srgbClr val="008000"/>
                </a:solidFill>
                <a:latin typeface="Cambria Math"/>
                <a:cs typeface="Cambria Math"/>
                <a:sym typeface="Wingdings"/>
              </a:rPr>
              <a:t> </a:t>
            </a:r>
            <a:endParaRPr lang="en-US" sz="2800" dirty="0">
              <a:solidFill>
                <a:srgbClr val="008000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66768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Cambria Math"/>
                <a:cs typeface="Cambria Math"/>
              </a:rPr>
              <a:t>Components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A vector is broken down into a vertical component (</a:t>
            </a:r>
            <a:r>
              <a:rPr lang="en-US" sz="2800" i="1" dirty="0" smtClean="0">
                <a:solidFill>
                  <a:srgbClr val="000000"/>
                </a:solidFill>
                <a:latin typeface="Cambria Math"/>
                <a:cs typeface="Cambria Math"/>
              </a:rPr>
              <a:t>y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axis vector) and an horizontal component (</a:t>
            </a:r>
            <a:r>
              <a:rPr lang="en-US" sz="2800" i="1" dirty="0" smtClean="0">
                <a:solidFill>
                  <a:srgbClr val="000000"/>
                </a:solidFill>
                <a:latin typeface="Cambria Math"/>
                <a:cs typeface="Cambria Math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 axis vector). 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5" y="2597150"/>
            <a:ext cx="62992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0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We will do (3) together and then we will see if you can complete (4).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127717"/>
              </p:ext>
            </p:extLst>
          </p:nvPr>
        </p:nvGraphicFramePr>
        <p:xfrm>
          <a:off x="-7938" y="2247900"/>
          <a:ext cx="9177338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Document" r:id="rId3" imgW="7010400" imgH="1955800" progId="Word.Document.12">
                  <p:embed/>
                </p:oleObj>
              </mc:Choice>
              <mc:Fallback>
                <p:oleObj name="Document" r:id="rId3" imgW="7010400" imgH="195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938" y="2247900"/>
                        <a:ext cx="9177338" cy="256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57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+mj-lt"/>
              </a:rPr>
              <a:t>Whiteboards!</a:t>
            </a:r>
            <a:endParaRPr lang="en-US" sz="5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A ship leaving ports sails for 75 miles in a direction 35° north of due east. Find the magnitude of the vertical and horizontal components. 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21152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We will do (3) together and then we will see if you can complete (4).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290489"/>
              </p:ext>
            </p:extLst>
          </p:nvPr>
        </p:nvGraphicFramePr>
        <p:xfrm>
          <a:off x="-1" y="2082800"/>
          <a:ext cx="9110213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Document" r:id="rId3" imgW="6997700" imgH="2692400" progId="Word.Document.12">
                  <p:embed/>
                </p:oleObj>
              </mc:Choice>
              <mc:Fallback>
                <p:oleObj name="Document" r:id="rId3" imgW="6997700" imgH="269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2082800"/>
                        <a:ext cx="9110213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15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+mj-lt"/>
              </a:rPr>
              <a:t>Whiteboards!</a:t>
            </a:r>
            <a:endParaRPr lang="en-US" sz="5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Lenny Montana was a former 5-year world heavyweight wrestling champion and actor. Suppose that Lenny and a tag team wrestling partner are each pulling horizontally and at a right angle to each other on the arms of a wrestling opponent. Lenny exerts a force of 180 pounds due north while his partner exerts  force of 125 pounds due east.</a:t>
            </a:r>
          </a:p>
          <a:p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  <a:p>
            <a:pPr marL="514350" indent="-514350">
              <a:buAutoNum type="alphaLcParenBoth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Draw a labeled diagram that represents the forces.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Determine the resultant force exerted on the opponent.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Determine the angle the resultant force makes with the east-west axis. 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69534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641" y="917970"/>
            <a:ext cx="7635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Make up any Test or Quizzes by Friday or they will become permanent zeros.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3060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2132" y="872071"/>
            <a:ext cx="668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 ruler and program to determine the magnitude and  direction of the vector. Find the horizontal and vertical components</a:t>
            </a:r>
            <a:endParaRPr lang="en-US" dirty="0"/>
          </a:p>
        </p:txBody>
      </p:sp>
      <p:pic>
        <p:nvPicPr>
          <p:cNvPr id="6" name="Picture 5" descr="Screen Shot 2016-02-23 at 8.12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607" y="3779906"/>
            <a:ext cx="3296607" cy="2596443"/>
          </a:xfrm>
          <a:prstGeom prst="rect">
            <a:avLst/>
          </a:prstGeom>
        </p:spPr>
      </p:pic>
      <p:pic>
        <p:nvPicPr>
          <p:cNvPr id="7" name="Picture 6" descr="Screen Shot 2016-02-23 at 8.12.4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1" y="1646927"/>
            <a:ext cx="8823625" cy="168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54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646" y="979168"/>
            <a:ext cx="6579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HW:Pg</a:t>
            </a:r>
            <a:r>
              <a:rPr lang="en-US" sz="3000" dirty="0" smtClean="0"/>
              <a:t>. 491 #14-34 evens</a:t>
            </a:r>
          </a:p>
          <a:p>
            <a:r>
              <a:rPr lang="en-US" sz="3000" dirty="0" smtClean="0"/>
              <a:t>Stamping up to 14- 24 for CW Credit.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20308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830997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Exit Ticket</a:t>
            </a:r>
            <a:endParaRPr lang="en-US" sz="48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08539"/>
            <a:ext cx="91440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You will have 4 minutes to complete the exit ticket; </a:t>
            </a:r>
            <a:endParaRPr lang="en-US" sz="2800" dirty="0" smtClean="0">
              <a:latin typeface="Cambria Math"/>
              <a:cs typeface="Cambria Math"/>
            </a:endParaRPr>
          </a:p>
          <a:p>
            <a:endParaRPr lang="en-US" sz="2800" dirty="0" smtClean="0">
              <a:latin typeface="Cambria Math"/>
              <a:cs typeface="Cambria Math"/>
              <a:sym typeface="Wingdings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Mr. Yen is not only a teacher of mathematics during the day, but a pirate between the hours of 2:31am to 3:31am. </a:t>
            </a:r>
            <a:endParaRPr lang="en-US" sz="2800" dirty="0">
              <a:latin typeface="Cambria Math"/>
              <a:cs typeface="Cambria Math"/>
              <a:sym typeface="Wingdings"/>
            </a:endParaRPr>
          </a:p>
          <a:p>
            <a:endParaRPr lang="en-US" sz="2800" dirty="0" smtClean="0">
              <a:latin typeface="Cambria Math"/>
              <a:cs typeface="Cambria Math"/>
              <a:sym typeface="Wingdings"/>
            </a:endParaRPr>
          </a:p>
          <a:p>
            <a:r>
              <a:rPr lang="en-US" sz="2800" dirty="0" smtClean="0">
                <a:latin typeface="Cambria Math"/>
                <a:cs typeface="Cambria Math"/>
                <a:sym typeface="Wingdings"/>
              </a:rPr>
              <a:t>This morning, while sailing the Pacific Ocean, his pirate ship was traveling  40</a:t>
            </a:r>
            <a:r>
              <a:rPr lang="en-US" sz="2800" dirty="0">
                <a:solidFill>
                  <a:srgbClr val="000000"/>
                </a:solidFill>
                <a:latin typeface="Cambria Math"/>
                <a:cs typeface="Cambria Math"/>
              </a:rPr>
              <a:t>°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 due north of east at 30 knots per hour while the wind was blowing 60</a:t>
            </a:r>
            <a:r>
              <a:rPr lang="en-US" sz="2800" dirty="0">
                <a:solidFill>
                  <a:srgbClr val="000000"/>
                </a:solidFill>
                <a:latin typeface="Cambria Math"/>
                <a:cs typeface="Cambria Math"/>
              </a:rPr>
              <a:t>°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 due south of east at 10 knots per hour. What was the resulting vector that Mr. Yen traveled after an hour?</a:t>
            </a:r>
            <a:endParaRPr lang="en-US" sz="2800" dirty="0" smtClean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 </a:t>
            </a:r>
            <a:endParaRPr lang="en-US" sz="28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91257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628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Learning Objectives</a:t>
            </a:r>
            <a:endParaRPr lang="en-US" sz="54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269021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cs typeface="Cambria Math"/>
              </a:rPr>
              <a:t>By the end of this period you will be able to: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Find the magnitude and direction of a vector using a protractor, ruler, and components.</a:t>
            </a:r>
          </a:p>
          <a:p>
            <a:pPr marL="457200" indent="-457200">
              <a:buFont typeface="Wingdings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Solve real world problems using vectors. </a:t>
            </a: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buFont typeface="Wingdings" charset="2"/>
              <a:buChar char="Ø"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buFont typeface="Wingdings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830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0056" y="810873"/>
            <a:ext cx="55694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Material Check:</a:t>
            </a:r>
          </a:p>
          <a:p>
            <a:r>
              <a:rPr lang="en-US" sz="3400" dirty="0" smtClean="0"/>
              <a:t>Raise your protractors!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1296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/>
                <a:cs typeface="Cambria Math"/>
              </a:rPr>
              <a:t>Whenever we go somewhere we usually will need to know the direction and how far or how fast we will be going. </a:t>
            </a:r>
          </a:p>
          <a:p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For example: 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Cambria Math"/>
                <a:cs typeface="Cambria Math"/>
              </a:rPr>
              <a:t>The car is going 95 miles per hour heading South on highway 85.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Cambria Math"/>
                <a:cs typeface="Cambria Math"/>
              </a:rPr>
              <a:t>Walk a quarter of a mile north and then walk half a mile east. </a:t>
            </a:r>
          </a:p>
          <a:p>
            <a:endParaRPr lang="en-US" sz="2800" dirty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We have some type of amount the magnitude (distance, velocity, acceleration, or forces) and direction. Together this makes a vector!</a:t>
            </a:r>
          </a:p>
          <a:p>
            <a:endParaRPr lang="en-US" sz="2800" dirty="0">
              <a:latin typeface="Cambria Math"/>
              <a:cs typeface="Cambria Math"/>
            </a:endParaRPr>
          </a:p>
          <a:p>
            <a:endParaRPr lang="en-US" sz="2800" dirty="0" smtClean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03150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  <a:endParaRPr lang="en-US" sz="54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Cambria Math"/>
                <a:cs typeface="Cambria Math"/>
              </a:rPr>
              <a:t>Vector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A quantity that has both magnitude and direction.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Magnitude is the length or size of the vector.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Magnitude is </a:t>
            </a:r>
            <a:r>
              <a:rPr lang="en-US" sz="2800" dirty="0">
                <a:solidFill>
                  <a:srgbClr val="000000"/>
                </a:solidFill>
                <a:latin typeface="Cambria Math"/>
                <a:cs typeface="Cambria Math"/>
              </a:rPr>
              <a:t>denoted by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absolute value bars since distance or size is always positive. 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A vector is represented by a ray.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Can be named by one lowercase letter or two upper case letters that have a half arrowhead on top.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pic>
        <p:nvPicPr>
          <p:cNvPr id="6" name="Picture 5" descr="Screen Shot 2015-02-16 at 1.0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144" y="4556016"/>
            <a:ext cx="4490511" cy="2160528"/>
          </a:xfrm>
          <a:prstGeom prst="rect">
            <a:avLst/>
          </a:prstGeom>
        </p:spPr>
      </p:pic>
      <p:pic>
        <p:nvPicPr>
          <p:cNvPr id="7" name="Picture 6" descr="Screen Shot 2015-02-16 at 1.06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30" y="4820127"/>
            <a:ext cx="1272004" cy="185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2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  <a:endParaRPr lang="en-US" sz="54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Cambria Math"/>
                <a:cs typeface="Cambria Math"/>
              </a:rPr>
              <a:t>Standard Position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The vector has its initial point at the origin.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>
                <a:solidFill>
                  <a:srgbClr val="000000"/>
                </a:solidFill>
                <a:latin typeface="Cambria Math"/>
                <a:cs typeface="Cambria Math"/>
              </a:rPr>
              <a:t>The direction of the vector is the angle between the positive x-axis and the vector. </a:t>
            </a:r>
            <a:endParaRPr lang="en-US" sz="2800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065" y="3069426"/>
            <a:ext cx="5750449" cy="29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5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  <a:endParaRPr lang="en-US" sz="54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3330"/>
            <a:ext cx="9163265" cy="52228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382915"/>
            <a:ext cx="9163265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If I am in Ottawa Canada, what vector would </a:t>
            </a:r>
            <a:r>
              <a:rPr lang="en-US" sz="2800" dirty="0" smtClean="0">
                <a:latin typeface="+mj-lt"/>
              </a:rPr>
              <a:t>get </a:t>
            </a:r>
            <a:r>
              <a:rPr lang="en-US" sz="2800" dirty="0">
                <a:latin typeface="+mj-lt"/>
              </a:rPr>
              <a:t>me to California? Start by identifying the magnitude (distance) and then the direction.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1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923330"/>
          </a:xfrm>
          <a:prstGeom prst="rect">
            <a:avLst/>
          </a:prstGeom>
          <a:solidFill>
            <a:srgbClr val="C2E8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8.1 Geometric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9497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Cambria Math"/>
                <a:cs typeface="Cambria Math"/>
              </a:rPr>
              <a:t>Resultant</a:t>
            </a:r>
          </a:p>
          <a:p>
            <a:pPr marL="514350" indent="-514350">
              <a:buFont typeface="Courier New"/>
              <a:buChar char="o"/>
            </a:pPr>
            <a:r>
              <a:rPr lang="en-US" sz="2800" dirty="0" smtClean="0">
                <a:latin typeface="Cambria Math"/>
                <a:cs typeface="Cambria Math"/>
              </a:rPr>
              <a:t>The sum of two or more vectors (textbook definition).</a:t>
            </a:r>
          </a:p>
          <a:p>
            <a:pPr marL="514350" indent="-514350">
              <a:buFont typeface="Courier New"/>
              <a:buChar char="o"/>
            </a:pPr>
            <a:r>
              <a:rPr lang="en-US" sz="2800" dirty="0" smtClean="0">
                <a:latin typeface="Cambria Math"/>
                <a:cs typeface="Cambria Math"/>
              </a:rPr>
              <a:t>The shortest distance from the beginning to end (my definition). </a:t>
            </a:r>
          </a:p>
          <a:p>
            <a:pPr marL="514350" indent="-514350">
              <a:buFont typeface="Courier New"/>
              <a:buChar char="o"/>
            </a:pPr>
            <a:r>
              <a:rPr lang="en-US" sz="2800" dirty="0" smtClean="0">
                <a:latin typeface="Cambria Math"/>
                <a:cs typeface="Cambria Math"/>
              </a:rPr>
              <a:t>There are two methods to find the resultant (1) </a:t>
            </a:r>
            <a:r>
              <a:rPr lang="en-US" sz="2800" dirty="0">
                <a:latin typeface="Cambria Math"/>
                <a:cs typeface="Cambria Math"/>
              </a:rPr>
              <a:t>Triangle Method (Tip to Tail) </a:t>
            </a:r>
            <a:r>
              <a:rPr lang="en-US" sz="2800" dirty="0" smtClean="0">
                <a:latin typeface="Cambria Math"/>
                <a:cs typeface="Cambria Math"/>
              </a:rPr>
              <a:t>or (2)Parallelogram.</a:t>
            </a:r>
          </a:p>
          <a:p>
            <a:pPr marL="514350" indent="-514350">
              <a:buFont typeface="Courier New"/>
              <a:buChar char="o"/>
            </a:pPr>
            <a:endParaRPr lang="en-US" sz="2800" dirty="0" smtClean="0">
              <a:latin typeface="Cambria Math"/>
              <a:cs typeface="Cambria Math"/>
            </a:endParaRPr>
          </a:p>
          <a:p>
            <a:r>
              <a:rPr lang="en-US" sz="2800" dirty="0" smtClean="0">
                <a:latin typeface="Cambria Math"/>
                <a:cs typeface="Cambria Math"/>
              </a:rPr>
              <a:t>Note – We will not discuss the Parallelogram method in this class, but if you want to learn it on your own go right ahead. </a:t>
            </a:r>
            <a:r>
              <a:rPr lang="en-US" sz="2800" dirty="0" smtClean="0">
                <a:latin typeface="Cambria Math"/>
                <a:cs typeface="Cambria Math"/>
                <a:sym typeface="Wingdings"/>
              </a:rPr>
              <a:t> </a:t>
            </a:r>
            <a:endParaRPr lang="en-US" sz="28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27448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F1F58"/>
      </a:dk2>
      <a:lt2>
        <a:srgbClr val="FFA2EF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5265</TotalTime>
  <Words>988</Words>
  <Application>Microsoft Macintosh PowerPoint</Application>
  <PresentationFormat>On-screen Show (4:3)</PresentationFormat>
  <Paragraphs>107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San Jose Unified School District</cp:lastModifiedBy>
  <cp:revision>320</cp:revision>
  <cp:lastPrinted>2015-02-01T21:32:23Z</cp:lastPrinted>
  <dcterms:created xsi:type="dcterms:W3CDTF">2010-04-12T23:12:02Z</dcterms:created>
  <dcterms:modified xsi:type="dcterms:W3CDTF">2016-02-23T16:23:10Z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